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27.01.2021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27.01.2021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27.01.2021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27.01.2021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27.01.2021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27.01.2021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27.01.2021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27.01.2021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27.01.2021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27.01.2021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27.01.2021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27.01.2021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0" y="0"/>
            <a:ext cx="9163050" cy="687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ctrTitle"/>
          </p:nvPr>
        </p:nvSpPr>
        <p:spPr>
          <a:xfrm>
            <a:off x="5860" y="2132856"/>
            <a:ext cx="7772400" cy="1470025"/>
          </a:xfrm>
        </p:spPr>
        <p:txBody>
          <a:bodyPr>
            <a:normAutofit/>
          </a:bodyPr>
          <a:lstStyle/>
          <a:p>
            <a:r>
              <a:rPr lang="kk-KZ" sz="4000" b="1" dirty="0" smtClean="0">
                <a:solidFill>
                  <a:schemeClr val="bg1"/>
                </a:solidFill>
                <a:latin typeface="Times New Roman" pitchFamily="18" charset="0"/>
                <a:cs typeface="Times New Roman" pitchFamily="18" charset="0"/>
              </a:rPr>
              <a:t>Төменгі </a:t>
            </a:r>
            <a:r>
              <a:rPr lang="kk-KZ" sz="4000" b="1" dirty="0">
                <a:solidFill>
                  <a:schemeClr val="bg1"/>
                </a:solidFill>
                <a:latin typeface="Times New Roman" pitchFamily="18" charset="0"/>
                <a:cs typeface="Times New Roman" pitchFamily="18" charset="0"/>
              </a:rPr>
              <a:t>типті жол </a:t>
            </a:r>
            <a:r>
              <a:rPr lang="kk-KZ" sz="4000" b="1" dirty="0" smtClean="0">
                <a:solidFill>
                  <a:schemeClr val="bg1"/>
                </a:solidFill>
                <a:latin typeface="Times New Roman" pitchFamily="18" charset="0"/>
                <a:cs typeface="Times New Roman" pitchFamily="18" charset="0"/>
              </a:rPr>
              <a:t/>
            </a:r>
            <a:br>
              <a:rPr lang="kk-KZ" sz="4000" b="1" dirty="0" smtClean="0">
                <a:solidFill>
                  <a:schemeClr val="bg1"/>
                </a:solidFill>
                <a:latin typeface="Times New Roman" pitchFamily="18" charset="0"/>
                <a:cs typeface="Times New Roman" pitchFamily="18" charset="0"/>
              </a:rPr>
            </a:br>
            <a:r>
              <a:rPr lang="kk-KZ" sz="4000" b="1" dirty="0" smtClean="0">
                <a:solidFill>
                  <a:schemeClr val="bg1"/>
                </a:solidFill>
                <a:latin typeface="Times New Roman" pitchFamily="18" charset="0"/>
                <a:cs typeface="Times New Roman" pitchFamily="18" charset="0"/>
              </a:rPr>
              <a:t>төсемесінің </a:t>
            </a:r>
            <a:r>
              <a:rPr lang="kk-KZ" sz="4000" b="1" dirty="0">
                <a:solidFill>
                  <a:schemeClr val="bg1"/>
                </a:solidFill>
                <a:latin typeface="Times New Roman" pitchFamily="18" charset="0"/>
                <a:cs typeface="Times New Roman" pitchFamily="18" charset="0"/>
              </a:rPr>
              <a:t>құрылысы</a:t>
            </a:r>
            <a:endParaRPr lang="ru-RU" sz="40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3588808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99" y="0"/>
            <a:ext cx="9163050" cy="687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Рисунок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648" y="620688"/>
            <a:ext cx="7391400"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Рисунок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6973" y="2792388"/>
            <a:ext cx="7524750" cy="384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05160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99" y="0"/>
            <a:ext cx="9163050" cy="687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683568" y="836712"/>
            <a:ext cx="8229600" cy="634082"/>
          </a:xfrm>
        </p:spPr>
        <p:txBody>
          <a:bodyPr>
            <a:normAutofit fontScale="90000"/>
          </a:bodyPr>
          <a:lstStyle/>
          <a:p>
            <a:r>
              <a:rPr lang="kk-KZ" sz="3600" b="1" dirty="0">
                <a:latin typeface="Times New Roman" pitchFamily="18" charset="0"/>
                <a:cs typeface="Times New Roman" pitchFamily="18" charset="0"/>
              </a:rPr>
              <a:t>Түйінді сөздер мен анықтамалар</a:t>
            </a:r>
            <a:r>
              <a:rPr lang="ru-RU" dirty="0"/>
              <a:t/>
            </a:r>
            <a:br>
              <a:rPr lang="ru-RU" dirty="0"/>
            </a:br>
            <a:endParaRPr lang="ru-RU" dirty="0"/>
          </a:p>
        </p:txBody>
      </p:sp>
      <p:sp>
        <p:nvSpPr>
          <p:cNvPr id="3" name="Объект 2"/>
          <p:cNvSpPr>
            <a:spLocks noGrp="1"/>
          </p:cNvSpPr>
          <p:nvPr>
            <p:ph idx="1"/>
          </p:nvPr>
        </p:nvSpPr>
        <p:spPr>
          <a:xfrm>
            <a:off x="457200" y="1196752"/>
            <a:ext cx="8229600" cy="5256584"/>
          </a:xfrm>
        </p:spPr>
        <p:txBody>
          <a:bodyPr>
            <a:normAutofit fontScale="70000" lnSpcReduction="20000"/>
          </a:bodyPr>
          <a:lstStyle/>
          <a:p>
            <a:pPr marL="0" indent="0">
              <a:buNone/>
            </a:pPr>
            <a:r>
              <a:rPr lang="kk-KZ" b="1" i="1" dirty="0">
                <a:latin typeface="Times New Roman" pitchFamily="18" charset="0"/>
                <a:cs typeface="Times New Roman" pitchFamily="18" charset="0"/>
              </a:rPr>
              <a:t>Органикалық-минералды қоспалар – </a:t>
            </a:r>
            <a:r>
              <a:rPr lang="kk-KZ" dirty="0">
                <a:latin typeface="Times New Roman" pitchFamily="18" charset="0"/>
                <a:cs typeface="Times New Roman" pitchFamily="18" charset="0"/>
              </a:rPr>
              <a:t>тұрақты немесе жылжымалы араластырғыш қондырғыларда қиыршықтас, малтатас, құм және олардың қоспаларын, және де минералды ұнтақтарды (соның ішінде өнеркәсіптік өндіріс ұнтақ қалдықтарын) органикалық тұтқырғыштармен (сұйық немесе тұтқыр битумдармен, битум эмульсияларымен) және белседі қосымшалармен араластыру арқылы алынған жасанды қоспа.</a:t>
            </a:r>
            <a:endParaRPr lang="ru-RU" dirty="0">
              <a:latin typeface="Times New Roman" pitchFamily="18" charset="0"/>
              <a:cs typeface="Times New Roman" pitchFamily="18" charset="0"/>
            </a:endParaRPr>
          </a:p>
          <a:p>
            <a:pPr marL="0" indent="0">
              <a:buNone/>
            </a:pPr>
            <a:r>
              <a:rPr lang="kk-KZ" b="1" i="1" dirty="0">
                <a:latin typeface="Times New Roman" pitchFamily="18" charset="0"/>
                <a:cs typeface="Times New Roman" pitchFamily="18" charset="0"/>
              </a:rPr>
              <a:t>Нығайтылған топырақ</a:t>
            </a:r>
            <a:r>
              <a:rPr lang="kk-KZ" b="1" dirty="0">
                <a:latin typeface="Times New Roman" pitchFamily="18" charset="0"/>
                <a:cs typeface="Times New Roman" pitchFamily="18" charset="0"/>
              </a:rPr>
              <a:t> – </a:t>
            </a:r>
            <a:r>
              <a:rPr lang="kk-KZ" dirty="0">
                <a:latin typeface="Times New Roman" pitchFamily="18" charset="0"/>
                <a:cs typeface="Times New Roman" pitchFamily="18" charset="0"/>
              </a:rPr>
              <a:t>1) негізінен тікелей жол үстінде (фрезаларды қолдана отырып) топырақты цементпен немесе басқа бейорганикалық тұтқырғышпен және сумен араластыру арқылы алынатын, беріктігі және аязға төзімділігі бойынша сапасының нормаланған көрсеткіштеріне жобалық және аралық мерзімдерде сай келетін жасанды материал; 2) жол үстінде немесе араластырушы қондырғыларда топырақты органикалық тұтқыштармен (сұйық битумдармен және битумдық эмульсиялармен), белсенді қоспаларды қосып не қоспай немесе органикалық тұтқыштарды минералды тұтқыштармен бірге араластыру арқылы алынатын жасанды қоспа.</a:t>
            </a:r>
            <a:endParaRPr lang="ru-RU" dirty="0">
              <a:latin typeface="Times New Roman" pitchFamily="18" charset="0"/>
              <a:cs typeface="Times New Roman" pitchFamily="18" charset="0"/>
            </a:endParaRPr>
          </a:p>
          <a:p>
            <a:pPr marL="0" indent="0">
              <a:buNone/>
            </a:pPr>
            <a:endParaRPr lang="ru-RU" dirty="0"/>
          </a:p>
        </p:txBody>
      </p:sp>
    </p:spTree>
    <p:extLst>
      <p:ext uri="{BB962C8B-B14F-4D97-AF65-F5344CB8AC3E}">
        <p14:creationId xmlns:p14="http://schemas.microsoft.com/office/powerpoint/2010/main" val="26017065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99" y="0"/>
            <a:ext cx="9163050" cy="687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958733" y="476672"/>
            <a:ext cx="8229600" cy="576064"/>
          </a:xfrm>
        </p:spPr>
        <p:txBody>
          <a:bodyPr>
            <a:normAutofit/>
          </a:bodyPr>
          <a:lstStyle/>
          <a:p>
            <a:r>
              <a:rPr lang="kk-KZ" sz="2400" dirty="0">
                <a:latin typeface="Times New Roman" pitchFamily="18" charset="0"/>
                <a:cs typeface="Times New Roman" pitchFamily="18" charset="0"/>
              </a:rPr>
              <a:t>Топырақтарды нығайту тесілдерінің классификациялары</a:t>
            </a:r>
            <a:endParaRPr lang="ru-RU" sz="2400" dirty="0">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078" y="980728"/>
            <a:ext cx="7822692" cy="5496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844177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99" y="0"/>
            <a:ext cx="9163050" cy="687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Таблица 4"/>
          <p:cNvGraphicFramePr>
            <a:graphicFrameLocks noGrp="1"/>
          </p:cNvGraphicFramePr>
          <p:nvPr>
            <p:extLst>
              <p:ext uri="{D42A27DB-BD31-4B8C-83A1-F6EECF244321}">
                <p14:modId xmlns:p14="http://schemas.microsoft.com/office/powerpoint/2010/main" val="3034748312"/>
              </p:ext>
            </p:extLst>
          </p:nvPr>
        </p:nvGraphicFramePr>
        <p:xfrm>
          <a:off x="483623" y="1628798"/>
          <a:ext cx="8229601" cy="4325360"/>
        </p:xfrm>
        <a:graphic>
          <a:graphicData uri="http://schemas.openxmlformats.org/drawingml/2006/table">
            <a:tbl>
              <a:tblPr firstRow="1" firstCol="1" bandRow="1">
                <a:tableStyleId>{5C22544A-7EE6-4342-B048-85BDC9FD1C3A}</a:tableStyleId>
              </a:tblPr>
              <a:tblGrid>
                <a:gridCol w="2358603">
                  <a:extLst>
                    <a:ext uri="{9D8B030D-6E8A-4147-A177-3AD203B41FA5}">
                      <a16:colId xmlns:a16="http://schemas.microsoft.com/office/drawing/2014/main" val="20000"/>
                    </a:ext>
                  </a:extLst>
                </a:gridCol>
                <a:gridCol w="1468161">
                  <a:extLst>
                    <a:ext uri="{9D8B030D-6E8A-4147-A177-3AD203B41FA5}">
                      <a16:colId xmlns:a16="http://schemas.microsoft.com/office/drawing/2014/main" val="20001"/>
                    </a:ext>
                  </a:extLst>
                </a:gridCol>
                <a:gridCol w="1468161">
                  <a:extLst>
                    <a:ext uri="{9D8B030D-6E8A-4147-A177-3AD203B41FA5}">
                      <a16:colId xmlns:a16="http://schemas.microsoft.com/office/drawing/2014/main" val="20002"/>
                    </a:ext>
                  </a:extLst>
                </a:gridCol>
                <a:gridCol w="1468161">
                  <a:extLst>
                    <a:ext uri="{9D8B030D-6E8A-4147-A177-3AD203B41FA5}">
                      <a16:colId xmlns:a16="http://schemas.microsoft.com/office/drawing/2014/main" val="20003"/>
                    </a:ext>
                  </a:extLst>
                </a:gridCol>
                <a:gridCol w="1466515">
                  <a:extLst>
                    <a:ext uri="{9D8B030D-6E8A-4147-A177-3AD203B41FA5}">
                      <a16:colId xmlns:a16="http://schemas.microsoft.com/office/drawing/2014/main" val="20004"/>
                    </a:ext>
                  </a:extLst>
                </a:gridCol>
              </a:tblGrid>
              <a:tr h="812698">
                <a:tc rowSpan="3">
                  <a:txBody>
                    <a:bodyPr/>
                    <a:lstStyle/>
                    <a:p>
                      <a:pPr algn="ctr">
                        <a:spcAft>
                          <a:spcPts val="0"/>
                        </a:spcAft>
                      </a:pPr>
                      <a:r>
                        <a:rPr lang="kk-KZ" sz="2400" dirty="0">
                          <a:effectLst/>
                          <a:latin typeface="Times New Roman" pitchFamily="18" charset="0"/>
                          <a:cs typeface="Times New Roman" pitchFamily="18" charset="0"/>
                        </a:rPr>
                        <a:t>Бөлшектердің өлшемдері</a:t>
                      </a:r>
                      <a:r>
                        <a:rPr lang="ru-RU" sz="2400" dirty="0">
                          <a:effectLst/>
                          <a:latin typeface="Times New Roman" pitchFamily="18" charset="0"/>
                          <a:cs typeface="Times New Roman" pitchFamily="18" charset="0"/>
                        </a:rPr>
                        <a:t>, мм</a:t>
                      </a:r>
                      <a:endParaRPr lang="ru-RU" sz="2400" dirty="0">
                        <a:effectLst/>
                        <a:latin typeface="Times New Roman" pitchFamily="18" charset="0"/>
                        <a:ea typeface="Times New Roman"/>
                        <a:cs typeface="Times New Roman" pitchFamily="18" charset="0"/>
                      </a:endParaRPr>
                    </a:p>
                  </a:txBody>
                  <a:tcPr marL="25400" marR="25400" marT="0" marB="0" anchor="ctr"/>
                </a:tc>
                <a:tc gridSpan="4">
                  <a:txBody>
                    <a:bodyPr/>
                    <a:lstStyle/>
                    <a:p>
                      <a:pPr algn="ctr">
                        <a:spcAft>
                          <a:spcPts val="0"/>
                        </a:spcAft>
                      </a:pPr>
                      <a:r>
                        <a:rPr lang="kk-KZ" sz="2400" dirty="0">
                          <a:effectLst/>
                          <a:latin typeface="Times New Roman" pitchFamily="18" charset="0"/>
                          <a:cs typeface="Times New Roman" pitchFamily="18" charset="0"/>
                        </a:rPr>
                        <a:t>Ылғалдану сипаты мен дәрежесіне байланысты жергілікті жер типі </a:t>
                      </a:r>
                      <a:endParaRPr lang="ru-RU" sz="2400" dirty="0">
                        <a:effectLst/>
                        <a:latin typeface="Times New Roman" pitchFamily="18" charset="0"/>
                        <a:ea typeface="Times New Roman"/>
                        <a:cs typeface="Times New Roman" pitchFamily="18" charset="0"/>
                      </a:endParaRPr>
                    </a:p>
                  </a:txBody>
                  <a:tcPr marL="25400" marR="25400" marT="0" marB="0" anchor="ct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0"/>
                  </a:ext>
                </a:extLst>
              </a:tr>
              <a:tr h="449994">
                <a:tc vMerge="1">
                  <a:txBody>
                    <a:bodyPr/>
                    <a:lstStyle/>
                    <a:p>
                      <a:endParaRPr lang="ru-RU"/>
                    </a:p>
                  </a:txBody>
                  <a:tcPr/>
                </a:tc>
                <a:tc gridSpan="2">
                  <a:txBody>
                    <a:bodyPr/>
                    <a:lstStyle/>
                    <a:p>
                      <a:pPr algn="ctr">
                        <a:spcAft>
                          <a:spcPts val="0"/>
                        </a:spcAft>
                      </a:pPr>
                      <a:r>
                        <a:rPr lang="ru-RU" sz="2400" b="1" dirty="0">
                          <a:effectLst/>
                          <a:latin typeface="Times New Roman" pitchFamily="18" charset="0"/>
                          <a:cs typeface="Times New Roman" pitchFamily="18" charset="0"/>
                        </a:rPr>
                        <a:t>1</a:t>
                      </a:r>
                      <a:endParaRPr lang="ru-RU" sz="2400" b="1" dirty="0">
                        <a:effectLst/>
                        <a:latin typeface="Times New Roman" pitchFamily="18" charset="0"/>
                        <a:ea typeface="Times New Roman"/>
                        <a:cs typeface="Times New Roman" pitchFamily="18" charset="0"/>
                      </a:endParaRPr>
                    </a:p>
                  </a:txBody>
                  <a:tcPr marL="25400" marR="25400" marT="0" marB="0" anchor="ctr"/>
                </a:tc>
                <a:tc hMerge="1">
                  <a:txBody>
                    <a:bodyPr/>
                    <a:lstStyle/>
                    <a:p>
                      <a:endParaRPr lang="ru-RU"/>
                    </a:p>
                  </a:txBody>
                  <a:tcPr/>
                </a:tc>
                <a:tc gridSpan="2">
                  <a:txBody>
                    <a:bodyPr/>
                    <a:lstStyle/>
                    <a:p>
                      <a:pPr algn="ctr">
                        <a:spcAft>
                          <a:spcPts val="0"/>
                        </a:spcAft>
                      </a:pPr>
                      <a:r>
                        <a:rPr lang="ru-RU" sz="2400" b="1" dirty="0">
                          <a:effectLst/>
                          <a:latin typeface="Times New Roman" pitchFamily="18" charset="0"/>
                          <a:cs typeface="Times New Roman" pitchFamily="18" charset="0"/>
                        </a:rPr>
                        <a:t>2 </a:t>
                      </a:r>
                      <a:r>
                        <a:rPr lang="kk-KZ" sz="2400" b="1" dirty="0">
                          <a:effectLst/>
                          <a:latin typeface="Times New Roman" pitchFamily="18" charset="0"/>
                          <a:cs typeface="Times New Roman" pitchFamily="18" charset="0"/>
                        </a:rPr>
                        <a:t>және</a:t>
                      </a:r>
                      <a:r>
                        <a:rPr lang="ru-RU" sz="2400" b="1" dirty="0">
                          <a:effectLst/>
                          <a:latin typeface="Times New Roman" pitchFamily="18" charset="0"/>
                          <a:cs typeface="Times New Roman" pitchFamily="18" charset="0"/>
                        </a:rPr>
                        <a:t> 3</a:t>
                      </a:r>
                      <a:endParaRPr lang="ru-RU" sz="2400" b="1" dirty="0">
                        <a:effectLst/>
                        <a:latin typeface="Times New Roman" pitchFamily="18" charset="0"/>
                        <a:ea typeface="Times New Roman"/>
                        <a:cs typeface="Times New Roman" pitchFamily="18" charset="0"/>
                      </a:endParaRPr>
                    </a:p>
                  </a:txBody>
                  <a:tcPr marL="25400" marR="25400" marT="0" marB="0" anchor="ctr"/>
                </a:tc>
                <a:tc hMerge="1">
                  <a:txBody>
                    <a:bodyPr/>
                    <a:lstStyle/>
                    <a:p>
                      <a:endParaRPr lang="ru-RU"/>
                    </a:p>
                  </a:txBody>
                  <a:tcPr/>
                </a:tc>
                <a:extLst>
                  <a:ext uri="{0D108BD9-81ED-4DB2-BD59-A6C34878D82A}">
                    <a16:rowId xmlns:a16="http://schemas.microsoft.com/office/drawing/2014/main" val="10001"/>
                  </a:ext>
                </a:extLst>
              </a:tr>
              <a:tr h="812698">
                <a:tc vMerge="1">
                  <a:txBody>
                    <a:bodyPr/>
                    <a:lstStyle/>
                    <a:p>
                      <a:endParaRPr lang="ru-RU"/>
                    </a:p>
                  </a:txBody>
                  <a:tcPr/>
                </a:tc>
                <a:tc gridSpan="4">
                  <a:txBody>
                    <a:bodyPr/>
                    <a:lstStyle/>
                    <a:p>
                      <a:pPr algn="ctr">
                        <a:spcAft>
                          <a:spcPts val="0"/>
                        </a:spcAft>
                      </a:pPr>
                      <a:r>
                        <a:rPr lang="kk-KZ" sz="2400" dirty="0">
                          <a:effectLst/>
                          <a:latin typeface="Times New Roman" pitchFamily="18" charset="0"/>
                          <a:cs typeface="Times New Roman" pitchFamily="18" charset="0"/>
                        </a:rPr>
                        <a:t>Фракциялар мөлшері, қоспа массасынан</a:t>
                      </a:r>
                      <a:r>
                        <a:rPr lang="ru-RU" sz="2400" dirty="0">
                          <a:effectLst/>
                          <a:latin typeface="Times New Roman" pitchFamily="18" charset="0"/>
                          <a:cs typeface="Times New Roman" pitchFamily="18" charset="0"/>
                        </a:rPr>
                        <a:t> </a:t>
                      </a:r>
                      <a:endParaRPr lang="ru-RU" sz="2400" dirty="0" smtClean="0">
                        <a:effectLst/>
                        <a:latin typeface="Times New Roman" pitchFamily="18" charset="0"/>
                        <a:cs typeface="Times New Roman" pitchFamily="18" charset="0"/>
                      </a:endParaRPr>
                    </a:p>
                    <a:p>
                      <a:pPr algn="ctr">
                        <a:spcAft>
                          <a:spcPts val="0"/>
                        </a:spcAft>
                      </a:pPr>
                      <a:r>
                        <a:rPr lang="ru-RU" sz="2400" dirty="0" smtClean="0">
                          <a:effectLst/>
                          <a:latin typeface="Times New Roman" pitchFamily="18" charset="0"/>
                          <a:cs typeface="Times New Roman" pitchFamily="18" charset="0"/>
                        </a:rPr>
                        <a:t>%</a:t>
                      </a:r>
                      <a:r>
                        <a:rPr lang="kk-KZ" sz="2400" dirty="0">
                          <a:effectLst/>
                          <a:latin typeface="Times New Roman" pitchFamily="18" charset="0"/>
                          <a:cs typeface="Times New Roman" pitchFamily="18" charset="0"/>
                        </a:rPr>
                        <a:t>-бен  алынған</a:t>
                      </a:r>
                      <a:endParaRPr lang="ru-RU" sz="2400" dirty="0">
                        <a:effectLst/>
                        <a:latin typeface="Times New Roman" pitchFamily="18" charset="0"/>
                        <a:ea typeface="Times New Roman"/>
                        <a:cs typeface="Times New Roman" pitchFamily="18" charset="0"/>
                      </a:endParaRPr>
                    </a:p>
                  </a:txBody>
                  <a:tcPr marL="25400" marR="25400" marT="0" marB="0" anchor="ct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2"/>
                  </a:ext>
                </a:extLst>
              </a:tr>
              <a:tr h="449994">
                <a:tc>
                  <a:txBody>
                    <a:bodyPr/>
                    <a:lstStyle/>
                    <a:p>
                      <a:pPr algn="ctr">
                        <a:spcAft>
                          <a:spcPts val="0"/>
                        </a:spcAft>
                      </a:pPr>
                      <a:r>
                        <a:rPr lang="ru-RU" sz="2400" dirty="0">
                          <a:effectLst/>
                          <a:latin typeface="Times New Roman" pitchFamily="18" charset="0"/>
                          <a:cs typeface="Times New Roman" pitchFamily="18" charset="0"/>
                        </a:rPr>
                        <a:t> </a:t>
                      </a:r>
                      <a:endParaRPr lang="ru-RU" sz="2400" dirty="0">
                        <a:effectLst/>
                        <a:latin typeface="Times New Roman" pitchFamily="18" charset="0"/>
                        <a:ea typeface="Times New Roman"/>
                        <a:cs typeface="Times New Roman" pitchFamily="18" charset="0"/>
                      </a:endParaRPr>
                    </a:p>
                  </a:txBody>
                  <a:tcPr marL="25400" marR="25400" marT="0" marB="0" anchor="ctr"/>
                </a:tc>
                <a:tc>
                  <a:txBody>
                    <a:bodyPr/>
                    <a:lstStyle/>
                    <a:p>
                      <a:pPr algn="ctr">
                        <a:spcAft>
                          <a:spcPts val="0"/>
                        </a:spcAft>
                      </a:pPr>
                      <a:r>
                        <a:rPr lang="ru-RU" sz="2400" b="1" dirty="0">
                          <a:effectLst/>
                          <a:latin typeface="Times New Roman" pitchFamily="18" charset="0"/>
                          <a:cs typeface="Times New Roman" pitchFamily="18" charset="0"/>
                        </a:rPr>
                        <a:t>А</a:t>
                      </a:r>
                      <a:r>
                        <a:rPr lang="ru-RU" sz="2400" b="1" baseline="-25000" dirty="0">
                          <a:effectLst/>
                          <a:latin typeface="Times New Roman" pitchFamily="18" charset="0"/>
                          <a:cs typeface="Times New Roman" pitchFamily="18" charset="0"/>
                        </a:rPr>
                        <a:t>1</a:t>
                      </a:r>
                      <a:endParaRPr lang="ru-RU" sz="2400" b="1" dirty="0">
                        <a:effectLst/>
                        <a:latin typeface="Times New Roman" pitchFamily="18" charset="0"/>
                        <a:ea typeface="Times New Roman"/>
                        <a:cs typeface="Times New Roman" pitchFamily="18" charset="0"/>
                      </a:endParaRPr>
                    </a:p>
                  </a:txBody>
                  <a:tcPr marL="25400" marR="25400" marT="0" marB="0" anchor="ctr"/>
                </a:tc>
                <a:tc>
                  <a:txBody>
                    <a:bodyPr/>
                    <a:lstStyle/>
                    <a:p>
                      <a:pPr algn="ctr">
                        <a:spcAft>
                          <a:spcPts val="0"/>
                        </a:spcAft>
                      </a:pPr>
                      <a:r>
                        <a:rPr lang="ru-RU" sz="2400" b="1" dirty="0">
                          <a:effectLst/>
                          <a:latin typeface="Times New Roman" pitchFamily="18" charset="0"/>
                          <a:cs typeface="Times New Roman" pitchFamily="18" charset="0"/>
                        </a:rPr>
                        <a:t>А</a:t>
                      </a:r>
                      <a:r>
                        <a:rPr lang="ru-RU" sz="2400" b="1" baseline="-25000" dirty="0">
                          <a:effectLst/>
                          <a:latin typeface="Times New Roman" pitchFamily="18" charset="0"/>
                          <a:cs typeface="Times New Roman" pitchFamily="18" charset="0"/>
                        </a:rPr>
                        <a:t>2</a:t>
                      </a:r>
                      <a:endParaRPr lang="ru-RU" sz="2400" b="1" dirty="0">
                        <a:effectLst/>
                        <a:latin typeface="Times New Roman" pitchFamily="18" charset="0"/>
                        <a:ea typeface="Times New Roman"/>
                        <a:cs typeface="Times New Roman" pitchFamily="18" charset="0"/>
                      </a:endParaRPr>
                    </a:p>
                  </a:txBody>
                  <a:tcPr marL="25400" marR="25400" marT="0" marB="0" anchor="ctr"/>
                </a:tc>
                <a:tc>
                  <a:txBody>
                    <a:bodyPr/>
                    <a:lstStyle/>
                    <a:p>
                      <a:pPr algn="ctr">
                        <a:spcAft>
                          <a:spcPts val="0"/>
                        </a:spcAft>
                      </a:pPr>
                      <a:r>
                        <a:rPr lang="ru-RU" sz="2400" b="1">
                          <a:effectLst/>
                          <a:latin typeface="Times New Roman" pitchFamily="18" charset="0"/>
                          <a:cs typeface="Times New Roman" pitchFamily="18" charset="0"/>
                        </a:rPr>
                        <a:t>Б</a:t>
                      </a:r>
                      <a:r>
                        <a:rPr lang="ru-RU" sz="2400" b="1" baseline="-25000">
                          <a:effectLst/>
                          <a:latin typeface="Times New Roman" pitchFamily="18" charset="0"/>
                          <a:cs typeface="Times New Roman" pitchFamily="18" charset="0"/>
                        </a:rPr>
                        <a:t>1</a:t>
                      </a:r>
                      <a:endParaRPr lang="ru-RU" sz="2400" b="1">
                        <a:effectLst/>
                        <a:latin typeface="Times New Roman" pitchFamily="18" charset="0"/>
                        <a:ea typeface="Times New Roman"/>
                        <a:cs typeface="Times New Roman" pitchFamily="18" charset="0"/>
                      </a:endParaRPr>
                    </a:p>
                  </a:txBody>
                  <a:tcPr marL="25400" marR="25400" marT="0" marB="0" anchor="ctr"/>
                </a:tc>
                <a:tc>
                  <a:txBody>
                    <a:bodyPr/>
                    <a:lstStyle/>
                    <a:p>
                      <a:pPr algn="ctr">
                        <a:spcAft>
                          <a:spcPts val="0"/>
                        </a:spcAft>
                      </a:pPr>
                      <a:r>
                        <a:rPr lang="ru-RU" sz="2400" b="1">
                          <a:effectLst/>
                          <a:latin typeface="Times New Roman" pitchFamily="18" charset="0"/>
                          <a:cs typeface="Times New Roman" pitchFamily="18" charset="0"/>
                        </a:rPr>
                        <a:t>Б</a:t>
                      </a:r>
                      <a:r>
                        <a:rPr lang="ru-RU" sz="2400" b="1" baseline="-25000">
                          <a:effectLst/>
                          <a:latin typeface="Times New Roman" pitchFamily="18" charset="0"/>
                          <a:cs typeface="Times New Roman" pitchFamily="18" charset="0"/>
                        </a:rPr>
                        <a:t>2</a:t>
                      </a:r>
                      <a:endParaRPr lang="ru-RU" sz="2400" b="1">
                        <a:effectLst/>
                        <a:latin typeface="Times New Roman" pitchFamily="18" charset="0"/>
                        <a:ea typeface="Times New Roman"/>
                        <a:cs typeface="Times New Roman" pitchFamily="18" charset="0"/>
                      </a:endParaRPr>
                    </a:p>
                  </a:txBody>
                  <a:tcPr marL="25400" marR="25400" marT="0" marB="0" anchor="ctr"/>
                </a:tc>
                <a:extLst>
                  <a:ext uri="{0D108BD9-81ED-4DB2-BD59-A6C34878D82A}">
                    <a16:rowId xmlns:a16="http://schemas.microsoft.com/office/drawing/2014/main" val="10003"/>
                  </a:ext>
                </a:extLst>
              </a:tr>
              <a:tr h="449994">
                <a:tc>
                  <a:txBody>
                    <a:bodyPr/>
                    <a:lstStyle/>
                    <a:p>
                      <a:pPr algn="ctr">
                        <a:spcAft>
                          <a:spcPts val="0"/>
                        </a:spcAft>
                      </a:pPr>
                      <a:r>
                        <a:rPr lang="ru-RU" sz="2400" dirty="0">
                          <a:effectLst/>
                          <a:latin typeface="Times New Roman" pitchFamily="18" charset="0"/>
                          <a:cs typeface="Times New Roman" pitchFamily="18" charset="0"/>
                        </a:rPr>
                        <a:t>2,0...0,25</a:t>
                      </a:r>
                      <a:endParaRPr lang="ru-RU" sz="2400" dirty="0">
                        <a:effectLst/>
                        <a:latin typeface="Times New Roman" pitchFamily="18" charset="0"/>
                        <a:ea typeface="Times New Roman"/>
                        <a:cs typeface="Times New Roman" pitchFamily="18" charset="0"/>
                      </a:endParaRPr>
                    </a:p>
                  </a:txBody>
                  <a:tcPr marL="25400" marR="25400" marT="0" marB="0" anchor="ctr"/>
                </a:tc>
                <a:tc>
                  <a:txBody>
                    <a:bodyPr/>
                    <a:lstStyle/>
                    <a:p>
                      <a:pPr algn="ctr">
                        <a:spcAft>
                          <a:spcPts val="0"/>
                        </a:spcAft>
                      </a:pPr>
                      <a:r>
                        <a:rPr lang="ru-RU" sz="2400" b="1" dirty="0">
                          <a:effectLst/>
                          <a:latin typeface="Times New Roman" pitchFamily="18" charset="0"/>
                          <a:cs typeface="Times New Roman" pitchFamily="18" charset="0"/>
                        </a:rPr>
                        <a:t>45...60</a:t>
                      </a:r>
                      <a:endParaRPr lang="ru-RU" sz="2400" b="1" dirty="0">
                        <a:effectLst/>
                        <a:latin typeface="Times New Roman" pitchFamily="18" charset="0"/>
                        <a:ea typeface="Times New Roman"/>
                        <a:cs typeface="Times New Roman" pitchFamily="18" charset="0"/>
                      </a:endParaRPr>
                    </a:p>
                  </a:txBody>
                  <a:tcPr marL="25400" marR="25400" marT="0" marB="0" anchor="ctr"/>
                </a:tc>
                <a:tc>
                  <a:txBody>
                    <a:bodyPr/>
                    <a:lstStyle/>
                    <a:p>
                      <a:pPr algn="ctr">
                        <a:spcAft>
                          <a:spcPts val="0"/>
                        </a:spcAft>
                      </a:pPr>
                      <a:r>
                        <a:rPr lang="ru-RU" sz="2400" b="1" dirty="0">
                          <a:effectLst/>
                          <a:latin typeface="Times New Roman" pitchFamily="18" charset="0"/>
                          <a:cs typeface="Times New Roman" pitchFamily="18" charset="0"/>
                        </a:rPr>
                        <a:t>20...45</a:t>
                      </a:r>
                      <a:endParaRPr lang="ru-RU" sz="2400" b="1" dirty="0">
                        <a:effectLst/>
                        <a:latin typeface="Times New Roman" pitchFamily="18" charset="0"/>
                        <a:ea typeface="Times New Roman"/>
                        <a:cs typeface="Times New Roman" pitchFamily="18" charset="0"/>
                      </a:endParaRPr>
                    </a:p>
                  </a:txBody>
                  <a:tcPr marL="25400" marR="25400" marT="0" marB="0" anchor="ctr"/>
                </a:tc>
                <a:tc>
                  <a:txBody>
                    <a:bodyPr/>
                    <a:lstStyle/>
                    <a:p>
                      <a:pPr algn="ctr">
                        <a:spcAft>
                          <a:spcPts val="0"/>
                        </a:spcAft>
                      </a:pPr>
                      <a:r>
                        <a:rPr lang="ru-RU" sz="2400" b="1">
                          <a:effectLst/>
                          <a:latin typeface="Times New Roman" pitchFamily="18" charset="0"/>
                          <a:cs typeface="Times New Roman" pitchFamily="18" charset="0"/>
                        </a:rPr>
                        <a:t>45...70</a:t>
                      </a:r>
                      <a:endParaRPr lang="ru-RU" sz="2400" b="1">
                        <a:effectLst/>
                        <a:latin typeface="Times New Roman" pitchFamily="18" charset="0"/>
                        <a:ea typeface="Times New Roman"/>
                        <a:cs typeface="Times New Roman" pitchFamily="18" charset="0"/>
                      </a:endParaRPr>
                    </a:p>
                  </a:txBody>
                  <a:tcPr marL="25400" marR="25400" marT="0" marB="0" anchor="ctr"/>
                </a:tc>
                <a:tc>
                  <a:txBody>
                    <a:bodyPr/>
                    <a:lstStyle/>
                    <a:p>
                      <a:pPr algn="ctr">
                        <a:spcAft>
                          <a:spcPts val="0"/>
                        </a:spcAft>
                      </a:pPr>
                      <a:r>
                        <a:rPr lang="ru-RU" sz="2400" b="1">
                          <a:effectLst/>
                          <a:latin typeface="Times New Roman" pitchFamily="18" charset="0"/>
                          <a:cs typeface="Times New Roman" pitchFamily="18" charset="0"/>
                        </a:rPr>
                        <a:t>25...45</a:t>
                      </a:r>
                      <a:endParaRPr lang="ru-RU" sz="2400" b="1">
                        <a:effectLst/>
                        <a:latin typeface="Times New Roman" pitchFamily="18" charset="0"/>
                        <a:ea typeface="Times New Roman"/>
                        <a:cs typeface="Times New Roman" pitchFamily="18" charset="0"/>
                      </a:endParaRPr>
                    </a:p>
                  </a:txBody>
                  <a:tcPr marL="25400" marR="25400" marT="0" marB="0" anchor="ctr"/>
                </a:tc>
                <a:extLst>
                  <a:ext uri="{0D108BD9-81ED-4DB2-BD59-A6C34878D82A}">
                    <a16:rowId xmlns:a16="http://schemas.microsoft.com/office/drawing/2014/main" val="10004"/>
                  </a:ext>
                </a:extLst>
              </a:tr>
              <a:tr h="449994">
                <a:tc>
                  <a:txBody>
                    <a:bodyPr/>
                    <a:lstStyle/>
                    <a:p>
                      <a:pPr algn="ctr">
                        <a:spcAft>
                          <a:spcPts val="0"/>
                        </a:spcAft>
                      </a:pPr>
                      <a:r>
                        <a:rPr lang="ru-RU" sz="2400" dirty="0">
                          <a:effectLst/>
                          <a:latin typeface="Times New Roman" pitchFamily="18" charset="0"/>
                          <a:cs typeface="Times New Roman" pitchFamily="18" charset="0"/>
                        </a:rPr>
                        <a:t>0,25...0,05</a:t>
                      </a:r>
                      <a:endParaRPr lang="ru-RU" sz="2400" dirty="0">
                        <a:effectLst/>
                        <a:latin typeface="Times New Roman" pitchFamily="18" charset="0"/>
                        <a:ea typeface="Times New Roman"/>
                        <a:cs typeface="Times New Roman" pitchFamily="18" charset="0"/>
                      </a:endParaRPr>
                    </a:p>
                  </a:txBody>
                  <a:tcPr marL="25400" marR="25400" marT="0" marB="0" anchor="ctr"/>
                </a:tc>
                <a:tc>
                  <a:txBody>
                    <a:bodyPr/>
                    <a:lstStyle/>
                    <a:p>
                      <a:pPr algn="ctr">
                        <a:spcAft>
                          <a:spcPts val="0"/>
                        </a:spcAft>
                      </a:pPr>
                      <a:r>
                        <a:rPr lang="ru-RU" sz="2400" b="1">
                          <a:effectLst/>
                          <a:latin typeface="Times New Roman" pitchFamily="18" charset="0"/>
                          <a:cs typeface="Times New Roman" pitchFamily="18" charset="0"/>
                        </a:rPr>
                        <a:t>10...20</a:t>
                      </a:r>
                      <a:endParaRPr lang="ru-RU" sz="2400" b="1">
                        <a:effectLst/>
                        <a:latin typeface="Times New Roman" pitchFamily="18" charset="0"/>
                        <a:ea typeface="Times New Roman"/>
                        <a:cs typeface="Times New Roman" pitchFamily="18" charset="0"/>
                      </a:endParaRPr>
                    </a:p>
                  </a:txBody>
                  <a:tcPr marL="25400" marR="25400" marT="0" marB="0" anchor="ctr"/>
                </a:tc>
                <a:tc>
                  <a:txBody>
                    <a:bodyPr/>
                    <a:lstStyle/>
                    <a:p>
                      <a:pPr algn="ctr">
                        <a:spcAft>
                          <a:spcPts val="0"/>
                        </a:spcAft>
                      </a:pPr>
                      <a:r>
                        <a:rPr lang="ru-RU" sz="2400" b="1" dirty="0">
                          <a:effectLst/>
                          <a:latin typeface="Times New Roman" pitchFamily="18" charset="0"/>
                          <a:cs typeface="Times New Roman" pitchFamily="18" charset="0"/>
                        </a:rPr>
                        <a:t>20...40</a:t>
                      </a:r>
                      <a:endParaRPr lang="ru-RU" sz="2400" b="1" dirty="0">
                        <a:effectLst/>
                        <a:latin typeface="Times New Roman" pitchFamily="18" charset="0"/>
                        <a:ea typeface="Times New Roman"/>
                        <a:cs typeface="Times New Roman" pitchFamily="18" charset="0"/>
                      </a:endParaRPr>
                    </a:p>
                  </a:txBody>
                  <a:tcPr marL="25400" marR="25400" marT="0" marB="0" anchor="ctr"/>
                </a:tc>
                <a:tc>
                  <a:txBody>
                    <a:bodyPr/>
                    <a:lstStyle/>
                    <a:p>
                      <a:pPr algn="ctr">
                        <a:spcAft>
                          <a:spcPts val="0"/>
                        </a:spcAft>
                      </a:pPr>
                      <a:r>
                        <a:rPr lang="ru-RU" sz="2400" b="1" dirty="0">
                          <a:effectLst/>
                          <a:latin typeface="Times New Roman" pitchFamily="18" charset="0"/>
                          <a:cs typeface="Times New Roman" pitchFamily="18" charset="0"/>
                        </a:rPr>
                        <a:t>15...30</a:t>
                      </a:r>
                      <a:endParaRPr lang="ru-RU" sz="2400" b="1" dirty="0">
                        <a:effectLst/>
                        <a:latin typeface="Times New Roman" pitchFamily="18" charset="0"/>
                        <a:ea typeface="Times New Roman"/>
                        <a:cs typeface="Times New Roman" pitchFamily="18" charset="0"/>
                      </a:endParaRPr>
                    </a:p>
                  </a:txBody>
                  <a:tcPr marL="25400" marR="25400" marT="0" marB="0" anchor="ctr"/>
                </a:tc>
                <a:tc>
                  <a:txBody>
                    <a:bodyPr/>
                    <a:lstStyle/>
                    <a:p>
                      <a:pPr algn="ctr">
                        <a:spcAft>
                          <a:spcPts val="0"/>
                        </a:spcAft>
                      </a:pPr>
                      <a:r>
                        <a:rPr lang="ru-RU" sz="2400" b="1">
                          <a:effectLst/>
                          <a:latin typeface="Times New Roman" pitchFamily="18" charset="0"/>
                          <a:cs typeface="Times New Roman" pitchFamily="18" charset="0"/>
                        </a:rPr>
                        <a:t>25...55</a:t>
                      </a:r>
                      <a:endParaRPr lang="ru-RU" sz="2400" b="1">
                        <a:effectLst/>
                        <a:latin typeface="Times New Roman" pitchFamily="18" charset="0"/>
                        <a:ea typeface="Times New Roman"/>
                        <a:cs typeface="Times New Roman" pitchFamily="18" charset="0"/>
                      </a:endParaRPr>
                    </a:p>
                  </a:txBody>
                  <a:tcPr marL="25400" marR="25400" marT="0" marB="0" anchor="ctr"/>
                </a:tc>
                <a:extLst>
                  <a:ext uri="{0D108BD9-81ED-4DB2-BD59-A6C34878D82A}">
                    <a16:rowId xmlns:a16="http://schemas.microsoft.com/office/drawing/2014/main" val="10005"/>
                  </a:ext>
                </a:extLst>
              </a:tr>
              <a:tr h="449994">
                <a:tc>
                  <a:txBody>
                    <a:bodyPr/>
                    <a:lstStyle/>
                    <a:p>
                      <a:pPr algn="ctr">
                        <a:spcAft>
                          <a:spcPts val="0"/>
                        </a:spcAft>
                      </a:pPr>
                      <a:r>
                        <a:rPr lang="ru-RU" sz="2400" dirty="0">
                          <a:effectLst/>
                          <a:latin typeface="Times New Roman" pitchFamily="18" charset="0"/>
                          <a:cs typeface="Times New Roman" pitchFamily="18" charset="0"/>
                        </a:rPr>
                        <a:t>0,05...0,005</a:t>
                      </a:r>
                      <a:endParaRPr lang="ru-RU" sz="2400" dirty="0">
                        <a:effectLst/>
                        <a:latin typeface="Times New Roman" pitchFamily="18" charset="0"/>
                        <a:ea typeface="Times New Roman"/>
                        <a:cs typeface="Times New Roman" pitchFamily="18" charset="0"/>
                      </a:endParaRPr>
                    </a:p>
                  </a:txBody>
                  <a:tcPr marL="25400" marR="25400" marT="0" marB="0" anchor="ctr"/>
                </a:tc>
                <a:tc>
                  <a:txBody>
                    <a:bodyPr/>
                    <a:lstStyle/>
                    <a:p>
                      <a:pPr algn="ctr">
                        <a:spcAft>
                          <a:spcPts val="0"/>
                        </a:spcAft>
                      </a:pPr>
                      <a:r>
                        <a:rPr lang="ru-RU" sz="2400" b="1">
                          <a:effectLst/>
                          <a:latin typeface="Times New Roman" pitchFamily="18" charset="0"/>
                          <a:cs typeface="Times New Roman" pitchFamily="18" charset="0"/>
                        </a:rPr>
                        <a:t>15...35</a:t>
                      </a:r>
                      <a:endParaRPr lang="ru-RU" sz="2400" b="1">
                        <a:effectLst/>
                        <a:latin typeface="Times New Roman" pitchFamily="18" charset="0"/>
                        <a:ea typeface="Times New Roman"/>
                        <a:cs typeface="Times New Roman" pitchFamily="18" charset="0"/>
                      </a:endParaRPr>
                    </a:p>
                  </a:txBody>
                  <a:tcPr marL="25400" marR="25400" marT="0" marB="0" anchor="ctr"/>
                </a:tc>
                <a:tc>
                  <a:txBody>
                    <a:bodyPr/>
                    <a:lstStyle/>
                    <a:p>
                      <a:pPr algn="ctr">
                        <a:spcAft>
                          <a:spcPts val="0"/>
                        </a:spcAft>
                      </a:pPr>
                      <a:r>
                        <a:rPr lang="ru-RU" sz="2400" b="1" dirty="0">
                          <a:effectLst/>
                          <a:latin typeface="Times New Roman" pitchFamily="18" charset="0"/>
                          <a:cs typeface="Times New Roman" pitchFamily="18" charset="0"/>
                        </a:rPr>
                        <a:t>15...35</a:t>
                      </a:r>
                      <a:endParaRPr lang="ru-RU" sz="2400" b="1" dirty="0">
                        <a:effectLst/>
                        <a:latin typeface="Times New Roman" pitchFamily="18" charset="0"/>
                        <a:ea typeface="Times New Roman"/>
                        <a:cs typeface="Times New Roman" pitchFamily="18" charset="0"/>
                      </a:endParaRPr>
                    </a:p>
                  </a:txBody>
                  <a:tcPr marL="25400" marR="25400" marT="0" marB="0" anchor="ctr"/>
                </a:tc>
                <a:tc>
                  <a:txBody>
                    <a:bodyPr/>
                    <a:lstStyle/>
                    <a:p>
                      <a:pPr algn="ctr">
                        <a:spcAft>
                          <a:spcPts val="0"/>
                        </a:spcAft>
                      </a:pPr>
                      <a:r>
                        <a:rPr lang="ru-RU" sz="2400" b="1" dirty="0">
                          <a:effectLst/>
                          <a:latin typeface="Times New Roman" pitchFamily="18" charset="0"/>
                          <a:cs typeface="Times New Roman" pitchFamily="18" charset="0"/>
                        </a:rPr>
                        <a:t>15...25</a:t>
                      </a:r>
                      <a:endParaRPr lang="ru-RU" sz="2400" b="1" dirty="0">
                        <a:effectLst/>
                        <a:latin typeface="Times New Roman" pitchFamily="18" charset="0"/>
                        <a:ea typeface="Times New Roman"/>
                        <a:cs typeface="Times New Roman" pitchFamily="18" charset="0"/>
                      </a:endParaRPr>
                    </a:p>
                  </a:txBody>
                  <a:tcPr marL="25400" marR="25400" marT="0" marB="0" anchor="ctr"/>
                </a:tc>
                <a:tc>
                  <a:txBody>
                    <a:bodyPr/>
                    <a:lstStyle/>
                    <a:p>
                      <a:pPr algn="ctr">
                        <a:spcAft>
                          <a:spcPts val="0"/>
                        </a:spcAft>
                      </a:pPr>
                      <a:r>
                        <a:rPr lang="ru-RU" sz="2400" b="1">
                          <a:effectLst/>
                          <a:latin typeface="Times New Roman" pitchFamily="18" charset="0"/>
                          <a:cs typeface="Times New Roman" pitchFamily="18" charset="0"/>
                        </a:rPr>
                        <a:t>15...25</a:t>
                      </a:r>
                      <a:endParaRPr lang="ru-RU" sz="2400" b="1">
                        <a:effectLst/>
                        <a:latin typeface="Times New Roman" pitchFamily="18" charset="0"/>
                        <a:ea typeface="Times New Roman"/>
                        <a:cs typeface="Times New Roman" pitchFamily="18" charset="0"/>
                      </a:endParaRPr>
                    </a:p>
                  </a:txBody>
                  <a:tcPr marL="25400" marR="25400" marT="0" marB="0" anchor="ctr"/>
                </a:tc>
                <a:extLst>
                  <a:ext uri="{0D108BD9-81ED-4DB2-BD59-A6C34878D82A}">
                    <a16:rowId xmlns:a16="http://schemas.microsoft.com/office/drawing/2014/main" val="10006"/>
                  </a:ext>
                </a:extLst>
              </a:tr>
              <a:tr h="449994">
                <a:tc>
                  <a:txBody>
                    <a:bodyPr/>
                    <a:lstStyle/>
                    <a:p>
                      <a:pPr algn="ctr">
                        <a:spcAft>
                          <a:spcPts val="0"/>
                        </a:spcAft>
                      </a:pPr>
                      <a:r>
                        <a:rPr lang="ru-RU" sz="2400">
                          <a:effectLst/>
                          <a:latin typeface="Times New Roman" pitchFamily="18" charset="0"/>
                          <a:cs typeface="Times New Roman" pitchFamily="18" charset="0"/>
                        </a:rPr>
                        <a:t>≤ 0,005</a:t>
                      </a:r>
                      <a:endParaRPr lang="ru-RU" sz="2400">
                        <a:effectLst/>
                        <a:latin typeface="Times New Roman" pitchFamily="18" charset="0"/>
                        <a:ea typeface="Times New Roman"/>
                        <a:cs typeface="Times New Roman" pitchFamily="18" charset="0"/>
                      </a:endParaRPr>
                    </a:p>
                  </a:txBody>
                  <a:tcPr marL="25400" marR="25400" marT="0" marB="0" anchor="ctr"/>
                </a:tc>
                <a:tc>
                  <a:txBody>
                    <a:bodyPr/>
                    <a:lstStyle/>
                    <a:p>
                      <a:pPr algn="ctr">
                        <a:spcAft>
                          <a:spcPts val="0"/>
                        </a:spcAft>
                      </a:pPr>
                      <a:r>
                        <a:rPr lang="ru-RU" sz="2400" b="1">
                          <a:effectLst/>
                          <a:latin typeface="Times New Roman" pitchFamily="18" charset="0"/>
                          <a:cs typeface="Times New Roman" pitchFamily="18" charset="0"/>
                        </a:rPr>
                        <a:t>6...12</a:t>
                      </a:r>
                      <a:endParaRPr lang="ru-RU" sz="2400" b="1">
                        <a:effectLst/>
                        <a:latin typeface="Times New Roman" pitchFamily="18" charset="0"/>
                        <a:ea typeface="Times New Roman"/>
                        <a:cs typeface="Times New Roman" pitchFamily="18" charset="0"/>
                      </a:endParaRPr>
                    </a:p>
                  </a:txBody>
                  <a:tcPr marL="25400" marR="25400" marT="0" marB="0" anchor="ctr"/>
                </a:tc>
                <a:tc>
                  <a:txBody>
                    <a:bodyPr/>
                    <a:lstStyle/>
                    <a:p>
                      <a:pPr algn="ctr">
                        <a:spcAft>
                          <a:spcPts val="0"/>
                        </a:spcAft>
                      </a:pPr>
                      <a:r>
                        <a:rPr lang="ru-RU" sz="2400" b="1" dirty="0">
                          <a:effectLst/>
                          <a:latin typeface="Times New Roman" pitchFamily="18" charset="0"/>
                          <a:cs typeface="Times New Roman" pitchFamily="18" charset="0"/>
                        </a:rPr>
                        <a:t>8...14</a:t>
                      </a:r>
                      <a:endParaRPr lang="ru-RU" sz="2400" b="1" dirty="0">
                        <a:effectLst/>
                        <a:latin typeface="Times New Roman" pitchFamily="18" charset="0"/>
                        <a:ea typeface="Times New Roman"/>
                        <a:cs typeface="Times New Roman" pitchFamily="18" charset="0"/>
                      </a:endParaRPr>
                    </a:p>
                  </a:txBody>
                  <a:tcPr marL="25400" marR="25400" marT="0" marB="0" anchor="ctr"/>
                </a:tc>
                <a:tc>
                  <a:txBody>
                    <a:bodyPr/>
                    <a:lstStyle/>
                    <a:p>
                      <a:pPr algn="ctr">
                        <a:spcAft>
                          <a:spcPts val="0"/>
                        </a:spcAft>
                      </a:pPr>
                      <a:r>
                        <a:rPr lang="ru-RU" sz="2400" b="1" dirty="0">
                          <a:effectLst/>
                          <a:latin typeface="Times New Roman" pitchFamily="18" charset="0"/>
                          <a:cs typeface="Times New Roman" pitchFamily="18" charset="0"/>
                        </a:rPr>
                        <a:t>3...8</a:t>
                      </a:r>
                      <a:endParaRPr lang="ru-RU" sz="2400" b="1" dirty="0">
                        <a:effectLst/>
                        <a:latin typeface="Times New Roman" pitchFamily="18" charset="0"/>
                        <a:ea typeface="Times New Roman"/>
                        <a:cs typeface="Times New Roman" pitchFamily="18" charset="0"/>
                      </a:endParaRPr>
                    </a:p>
                  </a:txBody>
                  <a:tcPr marL="25400" marR="25400" marT="0" marB="0" anchor="ctr"/>
                </a:tc>
                <a:tc>
                  <a:txBody>
                    <a:bodyPr/>
                    <a:lstStyle/>
                    <a:p>
                      <a:pPr algn="ctr">
                        <a:spcAft>
                          <a:spcPts val="0"/>
                        </a:spcAft>
                      </a:pPr>
                      <a:r>
                        <a:rPr lang="ru-RU" sz="2400" b="1" dirty="0">
                          <a:effectLst/>
                          <a:latin typeface="Times New Roman" pitchFamily="18" charset="0"/>
                          <a:cs typeface="Times New Roman" pitchFamily="18" charset="0"/>
                        </a:rPr>
                        <a:t>3...10</a:t>
                      </a:r>
                      <a:endParaRPr lang="ru-RU" sz="2400" b="1" dirty="0">
                        <a:effectLst/>
                        <a:latin typeface="Times New Roman" pitchFamily="18" charset="0"/>
                        <a:ea typeface="Times New Roman"/>
                        <a:cs typeface="Times New Roman" pitchFamily="18" charset="0"/>
                      </a:endParaRPr>
                    </a:p>
                  </a:txBody>
                  <a:tcPr marL="25400" marR="25400" marT="0" marB="0" anchor="ct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8099529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99" y="0"/>
            <a:ext cx="9163050" cy="687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Прямоугольник 5"/>
          <p:cNvSpPr/>
          <p:nvPr/>
        </p:nvSpPr>
        <p:spPr>
          <a:xfrm>
            <a:off x="2411760" y="620688"/>
            <a:ext cx="5040560" cy="461665"/>
          </a:xfrm>
          <a:prstGeom prst="rect">
            <a:avLst/>
          </a:prstGeom>
        </p:spPr>
        <p:txBody>
          <a:bodyPr wrap="square">
            <a:spAutoFit/>
          </a:bodyPr>
          <a:lstStyle/>
          <a:p>
            <a:r>
              <a:rPr lang="kk-KZ" sz="2400" b="1" dirty="0">
                <a:latin typeface="Times New Roman" pitchFamily="18" charset="0"/>
                <a:cs typeface="Times New Roman" pitchFamily="18" charset="0"/>
              </a:rPr>
              <a:t>Қаңқалы қосышалар</a:t>
            </a:r>
            <a:endParaRPr lang="ru-RU" sz="2400" b="1" dirty="0">
              <a:latin typeface="Times New Roman" pitchFamily="18" charset="0"/>
              <a:cs typeface="Times New Roman" pitchFamily="18" charset="0"/>
            </a:endParaRPr>
          </a:p>
        </p:txBody>
      </p:sp>
      <p:pic>
        <p:nvPicPr>
          <p:cNvPr id="4098"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432" y="1270083"/>
            <a:ext cx="9003983" cy="43368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553041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99" y="0"/>
            <a:ext cx="9163050" cy="687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1"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140" y="1484784"/>
            <a:ext cx="8804567" cy="4392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78626401"/>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265</TotalTime>
  <Words>227</Words>
  <Application>Microsoft Office PowerPoint</Application>
  <PresentationFormat>Экран (4:3)</PresentationFormat>
  <Paragraphs>37</Paragraphs>
  <Slides>7</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7</vt:i4>
      </vt:variant>
    </vt:vector>
  </HeadingPairs>
  <TitlesOfParts>
    <vt:vector size="11" baseType="lpstr">
      <vt:lpstr>Arial</vt:lpstr>
      <vt:lpstr>Calibri</vt:lpstr>
      <vt:lpstr>Times New Roman</vt:lpstr>
      <vt:lpstr>Тема Office</vt:lpstr>
      <vt:lpstr>Төменгі типті жол  төсемесінің құрылысы</vt:lpstr>
      <vt:lpstr>Презентация PowerPoint</vt:lpstr>
      <vt:lpstr>Түйінді сөздер мен анықтамалар </vt:lpstr>
      <vt:lpstr>Топырақтарды нығайту тесілдерінің классификациялары</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Админ</dc:creator>
  <cp:lastModifiedBy>Bakytbek</cp:lastModifiedBy>
  <cp:revision>12</cp:revision>
  <dcterms:created xsi:type="dcterms:W3CDTF">2016-02-18T13:51:38Z</dcterms:created>
  <dcterms:modified xsi:type="dcterms:W3CDTF">2021-01-27T13:52:55Z</dcterms:modified>
</cp:coreProperties>
</file>